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32"/>
  </p:notesMasterIdLst>
  <p:sldIdLst>
    <p:sldId id="273" r:id="rId3"/>
    <p:sldId id="275" r:id="rId4"/>
    <p:sldId id="368" r:id="rId5"/>
    <p:sldId id="276" r:id="rId6"/>
    <p:sldId id="277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91" r:id="rId15"/>
    <p:sldId id="287" r:id="rId16"/>
    <p:sldId id="290" r:id="rId17"/>
    <p:sldId id="355" r:id="rId18"/>
    <p:sldId id="356" r:id="rId19"/>
    <p:sldId id="357" r:id="rId20"/>
    <p:sldId id="358" r:id="rId21"/>
    <p:sldId id="359" r:id="rId22"/>
    <p:sldId id="360" r:id="rId23"/>
    <p:sldId id="363" r:id="rId24"/>
    <p:sldId id="362" r:id="rId25"/>
    <p:sldId id="364" r:id="rId26"/>
    <p:sldId id="361" r:id="rId27"/>
    <p:sldId id="365" r:id="rId28"/>
    <p:sldId id="366" r:id="rId29"/>
    <p:sldId id="367" r:id="rId30"/>
    <p:sldId id="33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>
        <p:scale>
          <a:sx n="100" d="100"/>
          <a:sy n="100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 Navigation 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Extract and Encode Information from the Floor Plan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00" y="1469550"/>
            <a:ext cx="7684117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00" y="1469550"/>
            <a:ext cx="7684117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155626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Encode as a </a:t>
            </a:r>
            <a:r>
              <a:rPr lang="en-US" altLang="zh-CN" i="1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POIs (Point of Interest)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vertices (nodes)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Pathways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edges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Drawn as pixels onto the floor plan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POI type encoded with color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Notated image parsed by backend with CV (Computer Vision)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Pathfinding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63" y="1601586"/>
            <a:ext cx="7156513" cy="3654828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4393751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Single-source shortest path problem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Dijkstra's algorithm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dirty="0"/>
              <a:t>First Functional Prototype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9" y="1121538"/>
            <a:ext cx="5615424" cy="2442708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68260" y="1586685"/>
            <a:ext cx="5843080" cy="3388985"/>
          </a:xfr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46" y="3631177"/>
            <a:ext cx="5504157" cy="28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</a:t>
            </a:r>
            <a:r>
              <a:rPr lang="en-US" altLang="zh-CN" sz="3100" b="0" i="1" dirty="0"/>
              <a:t>Facilities Services/Campus Planning, Design &amp; Construction</a:t>
            </a:r>
            <a:endParaRPr lang="zh-CN" altLang="en-US" b="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2" y="1283973"/>
            <a:ext cx="11159999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Request of CAD drawings fulfilled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By course classroom popularity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LAS (Lassonde Building)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LSB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Life Sciences Building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ACW (Accolade Building West)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CLH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Curtis Lecture Halls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 (Ross Building)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05" y="1283973"/>
            <a:ext cx="7507595" cy="4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/>
          <a:lstStyle/>
          <a:p>
            <a:r>
              <a:rPr lang="en-US" altLang="zh-CN" sz="2800" dirty="0"/>
              <a:t>Digital Floor Plan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b="1" dirty="0"/>
              <a:t>An Improved Notation Tool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397185"/>
            <a:ext cx="5676588" cy="4975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3" y="806916"/>
            <a:ext cx="3864683" cy="4975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1" y="3429000"/>
            <a:ext cx="1257475" cy="2305372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37294" y="4361329"/>
            <a:ext cx="1171059" cy="1998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6752867" y="2703276"/>
            <a:ext cx="1455486" cy="14514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sz="1800" dirty="0"/>
              <a:t>Small footprint</a:t>
            </a:r>
          </a:p>
          <a:p>
            <a:pPr lvl="1"/>
            <a:r>
              <a:rPr lang="en-US" altLang="zh-CN" sz="1800" dirty="0"/>
              <a:t>Internet connection independent</a:t>
            </a:r>
          </a:p>
          <a:p>
            <a:pPr lvl="2"/>
            <a:r>
              <a:rPr lang="en-US" altLang="zh-CN" sz="1800" dirty="0"/>
              <a:t>Works locally with only the floor plan image</a:t>
            </a:r>
          </a:p>
          <a:p>
            <a:pPr lvl="2"/>
            <a:r>
              <a:rPr lang="en-US" altLang="zh-CN" sz="1800" dirty="0"/>
              <a:t>Save to local then deploy to backend</a:t>
            </a:r>
          </a:p>
          <a:p>
            <a:endParaRPr lang="en-US" altLang="zh-CN" dirty="0"/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sz="1800" dirty="0"/>
              <a:t>Similar mode as the last generation solution</a:t>
            </a:r>
          </a:p>
          <a:p>
            <a:pPr lvl="1"/>
            <a:r>
              <a:rPr lang="en-US" altLang="zh-CN" sz="1800" dirty="0"/>
              <a:t>Point-and-click interaction</a:t>
            </a:r>
          </a:p>
          <a:p>
            <a:endParaRPr lang="en-US" altLang="zh-CN" dirty="0"/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sz="1800" dirty="0"/>
              <a:t>As many as several hundred nodes on a single floor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sz="1800" dirty="0"/>
              <a:t>HTML5 Canvas</a:t>
            </a:r>
          </a:p>
          <a:p>
            <a:pPr lvl="2"/>
            <a:r>
              <a:rPr lang="en-US" altLang="zh-CN" sz="1800" dirty="0"/>
              <a:t>Render anything controlled by JS</a:t>
            </a:r>
          </a:p>
          <a:p>
            <a:pPr lvl="2"/>
            <a:r>
              <a:rPr lang="en-US" altLang="zh-CN" sz="1800" dirty="0"/>
              <a:t>Not very easy to use!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6" y="4641850"/>
            <a:ext cx="2571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b="0" i="1" dirty="0"/>
              <a:t>Fabric.js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familiar…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7" y="547931"/>
            <a:ext cx="4003037" cy="4355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76" y="2080488"/>
            <a:ext cx="4229159" cy="41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2028824"/>
            <a:ext cx="11159999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Prototype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6" y="1198563"/>
            <a:ext cx="10095850" cy="4968875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Current State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535" y="1130407"/>
            <a:ext cx="9020873" cy="5153852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Efficiency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666187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225695"/>
            <a:ext cx="11159999" cy="4968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Generating the result images is SLOW!</a:t>
            </a:r>
          </a:p>
          <a:p>
            <a:pPr lvl="1"/>
            <a:r>
              <a:rPr lang="en-US" altLang="zh-CN" sz="1800" dirty="0"/>
              <a:t>~3 – 5 s for a single image</a:t>
            </a:r>
          </a:p>
          <a:p>
            <a:pPr lvl="1"/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improve?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Key to the solution: the results are unique with each route selected</a:t>
            </a:r>
          </a:p>
          <a:p>
            <a:pPr lvl="1"/>
            <a:r>
              <a:rPr lang="en-US" altLang="zh-CN" sz="1800" dirty="0"/>
              <a:t>Reusing is possible!</a:t>
            </a:r>
          </a:p>
          <a:p>
            <a:pPr lvl="1"/>
            <a:r>
              <a:rPr lang="en-US" altLang="zh-CN" sz="1800" dirty="0"/>
              <a:t>On-server cache needed</a:t>
            </a:r>
          </a:p>
          <a:p>
            <a:pPr lvl="2"/>
            <a:r>
              <a:rPr lang="en-US" altLang="zh-CN" sz="1800" dirty="0"/>
              <a:t>Unique key, Put, Contains, TTL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Unique key source</a:t>
            </a:r>
          </a:p>
          <a:p>
            <a:pPr lvl="1"/>
            <a:r>
              <a:rPr lang="en-US" altLang="zh-CN" sz="1800" dirty="0"/>
              <a:t>Route information </a:t>
            </a:r>
            <a:r>
              <a:rPr lang="zh-CN" altLang="en-US" sz="1800" dirty="0"/>
              <a:t>→</a:t>
            </a:r>
            <a:r>
              <a:rPr lang="en-US" altLang="zh-CN" sz="1800" dirty="0"/>
              <a:t> [?] </a:t>
            </a:r>
            <a:r>
              <a:rPr lang="zh-CN" altLang="en-US" sz="1800" dirty="0"/>
              <a:t>→</a:t>
            </a:r>
            <a:r>
              <a:rPr lang="en-US" altLang="zh-CN" sz="1800" dirty="0"/>
              <a:t> Unique key</a:t>
            </a:r>
          </a:p>
          <a:p>
            <a:pPr lvl="1"/>
            <a:r>
              <a:rPr lang="en-US" altLang="zh-CN" sz="18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207125" y="28444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Popular cache database: </a:t>
            </a:r>
            <a:r>
              <a:rPr lang="en-US" altLang="zh-CN" sz="2000" i="1" dirty="0"/>
              <a:t>Redis</a:t>
            </a:r>
          </a:p>
          <a:p>
            <a:pPr lvl="1"/>
            <a:r>
              <a:rPr lang="en-US" altLang="zh-CN" sz="1800" dirty="0"/>
              <a:t>Fast</a:t>
            </a:r>
          </a:p>
          <a:p>
            <a:pPr lvl="1"/>
            <a:r>
              <a:rPr lang="en-US" altLang="zh-CN" sz="1800" dirty="0"/>
              <a:t>Easy to deploy and use</a:t>
            </a:r>
          </a:p>
          <a:p>
            <a:pPr lvl="1"/>
            <a:r>
              <a:rPr lang="en-US" altLang="zh-CN" sz="1800" dirty="0"/>
              <a:t>Comes with everything we need</a:t>
            </a:r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Not optimized for large binary storage</a:t>
            </a:r>
          </a:p>
          <a:p>
            <a:pPr lvl="1"/>
            <a:r>
              <a:rPr lang="en-US" altLang="zh-CN" sz="1800" dirty="0"/>
              <a:t>In memory!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Local filesystem</a:t>
            </a:r>
          </a:p>
          <a:p>
            <a:pPr lvl="1"/>
            <a:r>
              <a:rPr lang="en-US" altLang="zh-CN" sz="1800" dirty="0"/>
              <a:t>Unique Key: Filename</a:t>
            </a:r>
          </a:p>
          <a:p>
            <a:pPr lvl="1"/>
            <a:r>
              <a:rPr lang="en-US" altLang="zh-CN" sz="1800" dirty="0"/>
              <a:t>Put, Contains</a:t>
            </a:r>
          </a:p>
          <a:p>
            <a:pPr lvl="1"/>
            <a:r>
              <a:rPr lang="en-US" altLang="zh-CN" sz="1800" dirty="0"/>
              <a:t>TTL: Last Modified w/ scheduled cronjob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Another reason</a:t>
            </a:r>
          </a:p>
          <a:p>
            <a:pPr lvl="1"/>
            <a:r>
              <a:rPr lang="en-US" altLang="zh-CN" sz="1800" dirty="0"/>
              <a:t>Will talk about that in a second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38054-899D-264C-7905-715624A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0" y="2296303"/>
            <a:ext cx="6615040" cy="1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 vert="horz" lIns="0" tIns="0" rIns="0" bIns="0" rtlCol="0">
            <a:normAutofit lnSpcReduction="10000"/>
          </a:bodyPr>
          <a:lstStyle/>
          <a:p>
            <a:r>
              <a:rPr lang="en-US" altLang="zh-CN" sz="2000" dirty="0"/>
              <a:t>It’s a web application</a:t>
            </a:r>
          </a:p>
          <a:p>
            <a:pPr lvl="1"/>
            <a:r>
              <a:rPr lang="en-US" altLang="zh-CN" sz="1800" dirty="0"/>
              <a:t>Several things needed to deploy</a:t>
            </a:r>
          </a:p>
          <a:p>
            <a:pPr lvl="2"/>
            <a:r>
              <a:rPr lang="en-US" altLang="zh-CN" dirty="0"/>
              <a:t>Virtual Private Server (VPS)</a:t>
            </a:r>
          </a:p>
          <a:p>
            <a:pPr lvl="2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TLS Certificate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VPS</a:t>
            </a:r>
          </a:p>
          <a:p>
            <a:pPr lvl="2"/>
            <a:r>
              <a:rPr lang="en-US" altLang="zh-CN" dirty="0"/>
              <a:t>Amazon Web Service Lightsail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Domain</a:t>
            </a:r>
          </a:p>
          <a:p>
            <a:pPr lvl="2"/>
            <a:r>
              <a:rPr lang="en-US" altLang="zh-CN" dirty="0"/>
              <a:t>Registered personal domain</a:t>
            </a:r>
          </a:p>
          <a:p>
            <a:pPr lvl="3"/>
            <a:r>
              <a:rPr lang="en-US" altLang="zh-CN" dirty="0"/>
              <a:t>gradproj.haoc.wang</a:t>
            </a:r>
          </a:p>
          <a:p>
            <a:pPr lvl="2"/>
            <a:r>
              <a:rPr lang="en-US" altLang="zh-CN" dirty="0"/>
              <a:t>DNS provider: Aliyun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Certificate</a:t>
            </a:r>
          </a:p>
          <a:p>
            <a:pPr lvl="2"/>
            <a:r>
              <a:rPr lang="en-US" altLang="zh-CN" dirty="0"/>
              <a:t>Let’s Encrypt</a:t>
            </a:r>
          </a:p>
          <a:p>
            <a:pPr lvl="2"/>
            <a:r>
              <a:rPr lang="en-US" altLang="zh-CN" dirty="0"/>
              <a:t>Free renewable cert for 3 months</a:t>
            </a:r>
          </a:p>
          <a:p>
            <a:pPr lvl="2"/>
            <a:r>
              <a:rPr lang="en-US" altLang="zh-CN" dirty="0"/>
              <a:t>ACME, certbot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0" y="2810872"/>
            <a:ext cx="6005440" cy="12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75" y="1279691"/>
            <a:ext cx="11159999" cy="5157549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1800" dirty="0"/>
              <a:t>Spring Boot’s built-in Tomcat is not very easy to configure</a:t>
            </a:r>
          </a:p>
          <a:p>
            <a:pPr lvl="1"/>
            <a:r>
              <a:rPr lang="en-US" altLang="zh-CN" sz="1800" dirty="0"/>
              <a:t>Compatibility with certbot</a:t>
            </a:r>
          </a:p>
          <a:p>
            <a:pPr lvl="1"/>
            <a:r>
              <a:rPr lang="en-US" altLang="zh-CN" sz="1800" dirty="0"/>
              <a:t>Performance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Reverse Proxy</a:t>
            </a:r>
          </a:p>
          <a:p>
            <a:pPr lvl="1"/>
            <a:r>
              <a:rPr lang="en-US" altLang="zh-CN" sz="1800" dirty="0"/>
              <a:t>Another web server in front of application web server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Nginx</a:t>
            </a:r>
          </a:p>
          <a:p>
            <a:pPr lvl="1"/>
            <a:r>
              <a:rPr lang="en-US" altLang="zh-CN" sz="1800" dirty="0"/>
              <a:t>Popular web server</a:t>
            </a:r>
          </a:p>
          <a:p>
            <a:pPr lvl="1"/>
            <a:r>
              <a:rPr lang="en-US" altLang="zh-CN" sz="1800" dirty="0"/>
              <a:t>Powerful proxy and rule configuration</a:t>
            </a:r>
          </a:p>
          <a:p>
            <a:pPr lvl="1"/>
            <a:r>
              <a:rPr lang="en-US" altLang="zh-CN" sz="1800" dirty="0"/>
              <a:t>Built-in support from certbot</a:t>
            </a:r>
          </a:p>
          <a:p>
            <a:pPr lvl="1"/>
            <a:r>
              <a:rPr lang="en-US" altLang="zh-CN" sz="1800" dirty="0"/>
              <a:t>Native-level local filesystem serving</a:t>
            </a:r>
          </a:p>
          <a:p>
            <a:pPr lvl="2"/>
            <a:r>
              <a:rPr lang="en-US" altLang="zh-CN" sz="1800" dirty="0"/>
              <a:t>Serve result cache from disk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Google Map can not navigate inside the building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Common indoor navigation system (e.g. in the mall) required BIM</a:t>
            </a:r>
          </a:p>
          <a:p>
            <a:pPr marL="216000" lvl="1" indent="0">
              <a:lnSpc>
                <a:spcPct val="150000"/>
              </a:lnSpc>
              <a:buNone/>
            </a:pPr>
            <a:r>
              <a:rPr lang="en-US" altLang="zh-CN" sz="1800" dirty="0"/>
              <a:t> (Building Information Model)</a:t>
            </a:r>
          </a:p>
          <a:p>
            <a:pPr marL="216000" lvl="1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Goal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Develop an indoor navigation system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Save time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Contribute to the York University Community</a:t>
            </a:r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Web-based application that can navigate inside the building on campus</a:t>
            </a: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Requirements Analysis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Functional Requirement:</a:t>
            </a:r>
          </a:p>
          <a:p>
            <a:pPr lvl="1"/>
            <a:r>
              <a:rPr lang="en-US" altLang="zh-CN" sz="2000" dirty="0"/>
              <a:t>Navigation Function</a:t>
            </a:r>
          </a:p>
          <a:p>
            <a:pPr lvl="1"/>
            <a:r>
              <a:rPr lang="en-US" altLang="zh-CN" sz="2000" dirty="0"/>
              <a:t>User Interface</a:t>
            </a:r>
          </a:p>
          <a:p>
            <a:pPr lvl="1"/>
            <a:r>
              <a:rPr lang="en-US" altLang="zh-CN" sz="2000" dirty="0"/>
              <a:t>Multi-floor support</a:t>
            </a:r>
          </a:p>
          <a:p>
            <a:pPr lvl="1"/>
            <a:r>
              <a:rPr lang="en-US" altLang="zh-CN" sz="2000" dirty="0"/>
              <a:t>Multi-building support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Non-Functional Requirement:</a:t>
            </a:r>
          </a:p>
          <a:p>
            <a:pPr lvl="1"/>
            <a:r>
              <a:rPr lang="en-US" altLang="zh-CN" sz="2000" dirty="0"/>
              <a:t>Response Time</a:t>
            </a:r>
          </a:p>
          <a:p>
            <a:pPr lvl="1"/>
            <a:r>
              <a:rPr lang="en-US" altLang="zh-CN" sz="2000" dirty="0"/>
              <a:t>Data Safety</a:t>
            </a:r>
          </a:p>
          <a:p>
            <a:pPr lvl="1"/>
            <a:r>
              <a:rPr lang="en-US" altLang="zh-CN" sz="2000" dirty="0"/>
              <a:t>Scalability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Technical Requirements:</a:t>
            </a:r>
          </a:p>
          <a:p>
            <a:pPr lvl="1"/>
            <a:r>
              <a:rPr lang="en-US" altLang="zh-CN" sz="2000" dirty="0"/>
              <a:t>Spring Boot</a:t>
            </a:r>
          </a:p>
          <a:p>
            <a:pPr lvl="1"/>
            <a:r>
              <a:rPr lang="en-US" altLang="zh-CN" sz="2000" dirty="0"/>
              <a:t>Web-development tech stack</a:t>
            </a:r>
          </a:p>
          <a:p>
            <a:pPr lvl="1"/>
            <a:r>
              <a:rPr lang="en-US" altLang="zh-CN" sz="2000" dirty="0"/>
              <a:t>Cloud deployment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Collection of the Floor Plan Data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dirty="0"/>
              <a:t>Map diagrams on the wall</a:t>
            </a:r>
          </a:p>
          <a:p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Map Library</a:t>
            </a:r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/>
          <a:lstStyle/>
          <a:p>
            <a:r>
              <a:rPr lang="en-US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Preprocessing of the Floor Plan Image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866</Words>
  <Application>Microsoft Office PowerPoint</Application>
  <PresentationFormat>宽屏</PresentationFormat>
  <Paragraphs>233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IBM Plex Sans Bold</vt:lpstr>
      <vt:lpstr>IBM Plex Serif ExtLt</vt:lpstr>
      <vt:lpstr>IBM Plex Serif Medm</vt:lpstr>
      <vt:lpstr>等线</vt:lpstr>
      <vt:lpstr>Arial</vt:lpstr>
      <vt:lpstr>IBM Plex Sans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89</cp:revision>
  <dcterms:created xsi:type="dcterms:W3CDTF">2024-04-15T07:40:29Z</dcterms:created>
  <dcterms:modified xsi:type="dcterms:W3CDTF">2024-04-19T03:30:14Z</dcterms:modified>
</cp:coreProperties>
</file>